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71" r:id="rId2"/>
    <p:sldId id="281" r:id="rId3"/>
    <p:sldId id="282" r:id="rId4"/>
    <p:sldId id="286" r:id="rId5"/>
    <p:sldId id="283" r:id="rId6"/>
    <p:sldId id="285" r:id="rId7"/>
    <p:sldId id="284" r:id="rId8"/>
    <p:sldId id="567" r:id="rId9"/>
    <p:sldId id="576" r:id="rId10"/>
    <p:sldId id="287" r:id="rId11"/>
    <p:sldId id="566" r:id="rId12"/>
    <p:sldId id="497" r:id="rId13"/>
    <p:sldId id="537" r:id="rId14"/>
    <p:sldId id="571" r:id="rId15"/>
    <p:sldId id="569" r:id="rId16"/>
    <p:sldId id="568" r:id="rId17"/>
    <p:sldId id="570" r:id="rId18"/>
    <p:sldId id="573" r:id="rId19"/>
    <p:sldId id="574" r:id="rId20"/>
    <p:sldId id="575" r:id="rId21"/>
    <p:sldId id="572" r:id="rId22"/>
    <p:sldId id="577" r:id="rId23"/>
    <p:sldId id="5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92" userDrawn="1">
          <p15:clr>
            <a:srgbClr val="A4A3A4"/>
          </p15:clr>
        </p15:guide>
        <p15:guide id="2" pos="75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5D8D"/>
    <a:srgbClr val="8E6F99"/>
    <a:srgbClr val="997DA3"/>
    <a:srgbClr val="AD98B6"/>
    <a:srgbClr val="9C82A7"/>
    <a:srgbClr val="B083B7"/>
    <a:srgbClr val="D6BFDF"/>
    <a:srgbClr val="DBC7E3"/>
    <a:srgbClr val="C2A0C8"/>
    <a:srgbClr val="985E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126" y="792"/>
      </p:cViewPr>
      <p:guideLst>
        <p:guide orient="horz" pos="4192"/>
        <p:guide pos="753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</p:spPr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rgbClr val="898D8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344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362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4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</p:spPr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rgbClr val="898D8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723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500">
                <a:solidFill>
                  <a:schemeClr val="tx1"/>
                </a:solidFill>
              </a:defRPr>
            </a:lvl2pPr>
            <a:lvl3pPr>
              <a:defRPr sz="2200"/>
            </a:lvl3pPr>
            <a:lvl4pPr>
              <a:defRPr sz="2200"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569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03"/>
            <a:ext cx="10363200" cy="1362076"/>
          </a:xfrm>
        </p:spPr>
        <p:txBody>
          <a:bodyPr anchor="t">
            <a:normAutofit/>
          </a:bodyPr>
          <a:lstStyle>
            <a:lvl1pPr algn="l">
              <a:defRPr sz="3800" b="0" cap="none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757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549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4"/>
            <a:ext cx="5389033" cy="639763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210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617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30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3" y="543698"/>
            <a:ext cx="4011084" cy="89140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543697"/>
            <a:ext cx="6815667" cy="55824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3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50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4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767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46493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72056"/>
            <a:ext cx="10972800" cy="4148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624327" y="5743555"/>
            <a:ext cx="10990731" cy="1092557"/>
            <a:chOff x="457200" y="5605131"/>
            <a:chExt cx="8243048" cy="1092557"/>
          </a:xfrm>
        </p:grpSpPr>
        <p:pic>
          <p:nvPicPr>
            <p:cNvPr id="7" name="Picture 6" descr="RCoA-Initials-RGB.jpg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5939328"/>
              <a:ext cx="1302664" cy="73272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5442" y="5605131"/>
              <a:ext cx="2144806" cy="101793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2452" y="5821507"/>
              <a:ext cx="2384448" cy="876181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 userDrawn="1"/>
        </p:nvGrpSpPr>
        <p:grpSpPr>
          <a:xfrm>
            <a:off x="0" y="-1812"/>
            <a:ext cx="12192000" cy="546494"/>
            <a:chOff x="0" y="-1812"/>
            <a:chExt cx="9144000" cy="54649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0" y="-1812"/>
              <a:ext cx="9144000" cy="546494"/>
            </a:xfrm>
            <a:prstGeom prst="rect">
              <a:avLst/>
            </a:prstGeom>
            <a:gradFill flip="none" rotWithShape="1">
              <a:gsLst>
                <a:gs pos="55000">
                  <a:srgbClr val="997DA3"/>
                </a:gs>
                <a:gs pos="0">
                  <a:srgbClr val="815D8D"/>
                </a:gs>
                <a:gs pos="100000">
                  <a:srgbClr val="AD98B6"/>
                </a:gs>
              </a:gsLst>
              <a:lin ang="16200000" scaled="1"/>
              <a:tileRect/>
            </a:gradFill>
          </p:spPr>
          <p:txBody>
            <a:bodyPr wrap="square" rtlCol="0" anchor="ctr" anchorCtr="0">
              <a:noAutofit/>
            </a:bodyPr>
            <a:lstStyle/>
            <a:p>
              <a:pPr algn="r"/>
              <a:endParaRPr lang="en-GB" sz="1200" b="1" dirty="0">
                <a:solidFill>
                  <a:schemeClr val="bg2"/>
                </a:solidFill>
              </a:endParaRP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5728447" y="162450"/>
              <a:ext cx="3050242" cy="255425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r"/>
              <a:r>
                <a:rPr lang="en-GB" sz="1200" b="1" dirty="0">
                  <a:solidFill>
                    <a:schemeClr val="bg2"/>
                  </a:solidFill>
                </a:rPr>
                <a:t>NAP6: Perioperative Anaphylaxis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6050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50ABBF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A7B5"/>
        </a:buClr>
        <a:buFont typeface="Arial"/>
        <a:buChar char="•"/>
        <a:defRPr sz="3200" kern="1200">
          <a:solidFill>
            <a:srgbClr val="3F2A56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F2A56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A7B5"/>
        </a:buClr>
        <a:buFont typeface="Arial"/>
        <a:buChar char="•"/>
        <a:defRPr sz="2400" kern="1200">
          <a:solidFill>
            <a:srgbClr val="3F2A56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F2A56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F2A56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23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9343" y="2216151"/>
            <a:ext cx="9066362" cy="2578289"/>
          </a:xfrm>
        </p:spPr>
        <p:txBody>
          <a:bodyPr anchor="t">
            <a:normAutofit/>
          </a:bodyPr>
          <a:lstStyle/>
          <a:p>
            <a:pPr algn="l"/>
            <a:r>
              <a:rPr lang="en-US" sz="4000" dirty="0">
                <a:solidFill>
                  <a:srgbClr val="FFFF00"/>
                </a:solidFill>
              </a:rPr>
              <a:t>Methods</a:t>
            </a:r>
            <a:br>
              <a:rPr lang="en-US" sz="4000" dirty="0">
                <a:solidFill>
                  <a:srgbClr val="FFFF00"/>
                </a:solidFill>
              </a:rPr>
            </a:br>
            <a:r>
              <a:rPr lang="en-US" sz="1800" dirty="0">
                <a:solidFill>
                  <a:srgbClr val="815D8D"/>
                </a:solidFill>
              </a:rPr>
              <a:t>m</a:t>
            </a:r>
            <a:r>
              <a:rPr lang="en-US" sz="4000" dirty="0">
                <a:solidFill>
                  <a:srgbClr val="FFFF00"/>
                </a:solidFill>
              </a:rPr>
              <a:t/>
            </a:r>
            <a:br>
              <a:rPr lang="en-US" sz="4000" dirty="0">
                <a:solidFill>
                  <a:srgbClr val="FFFF00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Tim Cook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3100" dirty="0">
                <a:solidFill>
                  <a:schemeClr val="bg1"/>
                </a:solidFill>
              </a:rPr>
              <a:t>Director of NAP program</a:t>
            </a:r>
            <a:br>
              <a:rPr lang="en-US" sz="3100" dirty="0">
                <a:solidFill>
                  <a:schemeClr val="bg1"/>
                </a:solidFill>
              </a:rPr>
            </a:br>
            <a:r>
              <a:rPr lang="en-US" sz="3100" dirty="0">
                <a:solidFill>
                  <a:schemeClr val="bg1"/>
                </a:solidFill>
              </a:rPr>
              <a:t>Consultant Anaesthesia/Intensive Care, Bath</a:t>
            </a:r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368" y="490415"/>
            <a:ext cx="2301424" cy="10922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655" y="563171"/>
            <a:ext cx="3392552" cy="90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771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B33D9-0616-4354-84D8-1264C3514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CDD1B-0BCB-4FA6-92FA-391F0DFC4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No knowledge of</a:t>
            </a:r>
          </a:p>
          <a:p>
            <a:pPr lvl="1"/>
            <a:r>
              <a:rPr lang="en-GB" dirty="0"/>
              <a:t>Location</a:t>
            </a:r>
          </a:p>
          <a:p>
            <a:pPr lvl="1"/>
            <a:r>
              <a:rPr lang="en-GB" dirty="0"/>
              <a:t>Individuals</a:t>
            </a:r>
          </a:p>
          <a:p>
            <a:pPr lvl="1"/>
            <a:r>
              <a:rPr lang="en-GB" dirty="0"/>
              <a:t>Patient</a:t>
            </a:r>
          </a:p>
          <a:p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AD6D7C6-2AE7-4D62-A0C3-E6743BE522C8}"/>
              </a:ext>
            </a:extLst>
          </p:cNvPr>
          <p:cNvSpPr txBox="1">
            <a:spLocks/>
          </p:cNvSpPr>
          <p:nvPr/>
        </p:nvSpPr>
        <p:spPr>
          <a:xfrm>
            <a:off x="4104514" y="2977525"/>
            <a:ext cx="10972800" cy="4148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A7B5"/>
              </a:buClr>
              <a:buFont typeface="Arial"/>
              <a:buChar char="•"/>
              <a:defRPr sz="2800" kern="1200">
                <a:solidFill>
                  <a:srgbClr val="3F2A56"/>
                </a:solidFill>
                <a:latin typeface="Century Gothic"/>
                <a:ea typeface="+mn-ea"/>
                <a:cs typeface="Century Gothic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5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A7B5"/>
              </a:buClr>
              <a:buFont typeface="Arial"/>
              <a:buChar char="•"/>
              <a:defRPr sz="2200" kern="1200">
                <a:solidFill>
                  <a:srgbClr val="3F2A56"/>
                </a:solidFill>
                <a:latin typeface="Century Gothic"/>
                <a:ea typeface="+mn-ea"/>
                <a:cs typeface="Century Gothic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rgbClr val="3F2A56"/>
                </a:solidFill>
                <a:latin typeface="Century Gothic"/>
                <a:ea typeface="+mn-ea"/>
                <a:cs typeface="Century Gothic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3F2A56"/>
                </a:solidFill>
                <a:latin typeface="Century Gothic"/>
                <a:ea typeface="+mn-ea"/>
                <a:cs typeface="Century 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Structured</a:t>
            </a:r>
          </a:p>
          <a:p>
            <a:r>
              <a:rPr lang="en-GB" dirty="0"/>
              <a:t>Triplicate</a:t>
            </a:r>
          </a:p>
          <a:p>
            <a:pPr lvl="1"/>
            <a:r>
              <a:rPr lang="en-GB" dirty="0"/>
              <a:t>Anaesthetists and other team members</a:t>
            </a:r>
          </a:p>
          <a:p>
            <a:pPr lvl="1"/>
            <a:r>
              <a:rPr lang="en-GB" dirty="0"/>
              <a:t>Immunologists</a:t>
            </a:r>
          </a:p>
          <a:p>
            <a:pPr lvl="1"/>
            <a:r>
              <a:rPr lang="en-GB" dirty="0"/>
              <a:t>All together</a:t>
            </a:r>
          </a:p>
        </p:txBody>
      </p:sp>
    </p:spTree>
    <p:extLst>
      <p:ext uri="{BB962C8B-B14F-4D97-AF65-F5344CB8AC3E}">
        <p14:creationId xmlns:p14="http://schemas.microsoft.com/office/powerpoint/2010/main" val="2175578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503712" y="1407840"/>
            <a:ext cx="4536504" cy="216024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Big group - moderation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5980" y="1551856"/>
            <a:ext cx="3432850" cy="2016224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Anaesthetist</a:t>
            </a:r>
          </a:p>
          <a:p>
            <a:pPr marL="0" indent="0">
              <a:buNone/>
            </a:pPr>
            <a:r>
              <a:rPr lang="en-GB" sz="2400" dirty="0"/>
              <a:t>Layperson</a:t>
            </a:r>
          </a:p>
          <a:p>
            <a:pPr marL="0" indent="0">
              <a:buNone/>
            </a:pPr>
            <a:r>
              <a:rPr lang="en-GB" sz="2400" dirty="0"/>
              <a:t>Allergist/Immunologist</a:t>
            </a:r>
          </a:p>
          <a:p>
            <a:pPr marL="0" indent="0">
              <a:buNone/>
            </a:pPr>
            <a:r>
              <a:rPr lang="en-GB" sz="2400" dirty="0"/>
              <a:t>(12-25)</a:t>
            </a:r>
          </a:p>
          <a:p>
            <a:endParaRPr lang="en-GB" sz="2400" dirty="0">
              <a:solidFill>
                <a:srgbClr val="FF0000"/>
              </a:solidFill>
            </a:endParaRPr>
          </a:p>
          <a:p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7AF935-6F8B-4C80-B78B-EADCB3E2DCF7}"/>
              </a:ext>
            </a:extLst>
          </p:cNvPr>
          <p:cNvSpPr/>
          <p:nvPr/>
        </p:nvSpPr>
        <p:spPr>
          <a:xfrm>
            <a:off x="461001" y="1809484"/>
            <a:ext cx="1701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Anaesthetist</a:t>
            </a:r>
          </a:p>
          <a:p>
            <a:r>
              <a:rPr lang="en-GB" dirty="0">
                <a:solidFill>
                  <a:schemeClr val="bg1"/>
                </a:solidFill>
              </a:rPr>
              <a:t>Lay member</a:t>
            </a:r>
          </a:p>
          <a:p>
            <a:r>
              <a:rPr lang="en-GB" dirty="0">
                <a:solidFill>
                  <a:schemeClr val="bg1"/>
                </a:solidFill>
              </a:rPr>
              <a:t>Expert groups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789E06-5DEB-4BB5-BBD6-F22F24201169}"/>
              </a:ext>
            </a:extLst>
          </p:cNvPr>
          <p:cNvSpPr/>
          <p:nvPr/>
        </p:nvSpPr>
        <p:spPr>
          <a:xfrm>
            <a:off x="2284113" y="453928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Anaesthetist</a:t>
            </a:r>
          </a:p>
          <a:p>
            <a:r>
              <a:rPr lang="en-GB" dirty="0">
                <a:solidFill>
                  <a:schemeClr val="bg1"/>
                </a:solidFill>
              </a:rPr>
              <a:t>Lay member</a:t>
            </a:r>
          </a:p>
          <a:p>
            <a:r>
              <a:rPr lang="en-GB" dirty="0">
                <a:solidFill>
                  <a:schemeClr val="bg1"/>
                </a:solidFill>
              </a:rPr>
              <a:t>Expert groups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A3D12C-78FB-43C0-B7E8-5D5F69D47E9F}"/>
              </a:ext>
            </a:extLst>
          </p:cNvPr>
          <p:cNvSpPr/>
          <p:nvPr/>
        </p:nvSpPr>
        <p:spPr>
          <a:xfrm>
            <a:off x="771939" y="320185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Anaesthetist</a:t>
            </a:r>
          </a:p>
          <a:p>
            <a:r>
              <a:rPr lang="en-GB" dirty="0">
                <a:solidFill>
                  <a:schemeClr val="bg1"/>
                </a:solidFill>
              </a:rPr>
              <a:t>Lay member</a:t>
            </a:r>
          </a:p>
          <a:p>
            <a:r>
              <a:rPr lang="en-GB" dirty="0">
                <a:solidFill>
                  <a:schemeClr val="bg1"/>
                </a:solidFill>
              </a:rPr>
              <a:t>Expert groups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D4C92D-13EE-4CBA-A44F-41C66598D1A6}"/>
              </a:ext>
            </a:extLst>
          </p:cNvPr>
          <p:cNvSpPr/>
          <p:nvPr/>
        </p:nvSpPr>
        <p:spPr>
          <a:xfrm>
            <a:off x="8894487" y="87778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Allergists</a:t>
            </a:r>
          </a:p>
          <a:p>
            <a:r>
              <a:rPr lang="en-GB" dirty="0">
                <a:solidFill>
                  <a:schemeClr val="bg1"/>
                </a:solidFill>
              </a:rPr>
              <a:t>Clinical immunologists</a:t>
            </a:r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CDF06AF-9168-4889-826B-6EA6B8C94235}"/>
              </a:ext>
            </a:extLst>
          </p:cNvPr>
          <p:cNvSpPr/>
          <p:nvPr/>
        </p:nvSpPr>
        <p:spPr>
          <a:xfrm>
            <a:off x="9275487" y="240964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Allergists</a:t>
            </a:r>
          </a:p>
          <a:p>
            <a:r>
              <a:rPr lang="en-GB" dirty="0">
                <a:solidFill>
                  <a:schemeClr val="bg1"/>
                </a:solidFill>
              </a:rPr>
              <a:t>Clinical immunologists</a:t>
            </a:r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80AA92E-A433-409E-835D-53950003AC31}"/>
              </a:ext>
            </a:extLst>
          </p:cNvPr>
          <p:cNvSpPr/>
          <p:nvPr/>
        </p:nvSpPr>
        <p:spPr>
          <a:xfrm>
            <a:off x="8894487" y="449264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Allergists</a:t>
            </a:r>
          </a:p>
          <a:p>
            <a:r>
              <a:rPr lang="en-GB" dirty="0">
                <a:solidFill>
                  <a:schemeClr val="bg1"/>
                </a:solidFill>
              </a:rPr>
              <a:t>Clinical immunologists</a:t>
            </a:r>
            <a:endParaRPr lang="en-GB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28EE185-E744-45B0-8EDB-B4CAB0B699AE}"/>
              </a:ext>
            </a:extLst>
          </p:cNvPr>
          <p:cNvCxnSpPr>
            <a:cxnSpLocks/>
          </p:cNvCxnSpPr>
          <p:nvPr/>
        </p:nvCxnSpPr>
        <p:spPr>
          <a:xfrm flipV="1">
            <a:off x="2393932" y="2852530"/>
            <a:ext cx="1426007" cy="57647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5BEF40F-1E8E-4209-A5DF-5B21C24E3D73}"/>
              </a:ext>
            </a:extLst>
          </p:cNvPr>
          <p:cNvCxnSpPr>
            <a:cxnSpLocks/>
          </p:cNvCxnSpPr>
          <p:nvPr/>
        </p:nvCxnSpPr>
        <p:spPr>
          <a:xfrm flipH="1" flipV="1">
            <a:off x="7987917" y="2610677"/>
            <a:ext cx="1287570" cy="34073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6906B94-8874-4F00-971B-4BC16B631847}"/>
              </a:ext>
            </a:extLst>
          </p:cNvPr>
          <p:cNvCxnSpPr>
            <a:cxnSpLocks/>
          </p:cNvCxnSpPr>
          <p:nvPr/>
        </p:nvCxnSpPr>
        <p:spPr>
          <a:xfrm flipV="1">
            <a:off x="2284113" y="1991183"/>
            <a:ext cx="1535826" cy="47637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BD9FC03-570B-4451-99A8-39EB6298942A}"/>
              </a:ext>
            </a:extLst>
          </p:cNvPr>
          <p:cNvCxnSpPr>
            <a:cxnSpLocks/>
          </p:cNvCxnSpPr>
          <p:nvPr/>
        </p:nvCxnSpPr>
        <p:spPr>
          <a:xfrm flipV="1">
            <a:off x="3906078" y="3429000"/>
            <a:ext cx="1084064" cy="1063646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646F695-9858-46E1-AD08-2FEE8FD5BC8B}"/>
              </a:ext>
            </a:extLst>
          </p:cNvPr>
          <p:cNvCxnSpPr>
            <a:cxnSpLocks/>
          </p:cNvCxnSpPr>
          <p:nvPr/>
        </p:nvCxnSpPr>
        <p:spPr>
          <a:xfrm flipH="1" flipV="1">
            <a:off x="7264073" y="3270164"/>
            <a:ext cx="1683059" cy="1159263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7BB4D1C-1757-488A-B145-65FD234C8B0E}"/>
              </a:ext>
            </a:extLst>
          </p:cNvPr>
          <p:cNvCxnSpPr>
            <a:cxnSpLocks/>
          </p:cNvCxnSpPr>
          <p:nvPr/>
        </p:nvCxnSpPr>
        <p:spPr>
          <a:xfrm flipH="1">
            <a:off x="7580942" y="1407840"/>
            <a:ext cx="1251542" cy="534573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393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39740" y="1117993"/>
            <a:ext cx="11242660" cy="361303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  <a:defRPr/>
            </a:pPr>
            <a:endParaRPr lang="en-GB" u="sng" dirty="0">
              <a:solidFill>
                <a:srgbClr val="0070C0"/>
              </a:solidFill>
            </a:endParaRPr>
          </a:p>
          <a:p>
            <a:pPr>
              <a:buNone/>
              <a:defRPr/>
            </a:pPr>
            <a:r>
              <a:rPr lang="en-GB" sz="4200" u="sng" dirty="0">
                <a:solidFill>
                  <a:srgbClr val="0070C0"/>
                </a:solidFill>
              </a:rPr>
              <a:t>Outcome bias</a:t>
            </a:r>
            <a:r>
              <a:rPr lang="en-GB" sz="4200" dirty="0">
                <a:solidFill>
                  <a:srgbClr val="0070C0"/>
                </a:solidFill>
              </a:rPr>
              <a:t>: </a:t>
            </a:r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knowledge of poor outcome leading to ‘harsh judgement’</a:t>
            </a:r>
          </a:p>
          <a:p>
            <a:pPr lvl="1">
              <a:defRPr/>
            </a:pPr>
            <a:r>
              <a:rPr lang="en-GB" sz="2000" dirty="0" err="1">
                <a:solidFill>
                  <a:schemeClr val="tx1">
                    <a:lumMod val="75000"/>
                  </a:schemeClr>
                </a:solidFill>
              </a:rPr>
              <a:t>Caplan</a:t>
            </a:r>
            <a:r>
              <a:rPr lang="en-GB" sz="2000" dirty="0">
                <a:solidFill>
                  <a:schemeClr val="tx1">
                    <a:lumMod val="75000"/>
                  </a:schemeClr>
                </a:solidFill>
              </a:rPr>
              <a:t> RA et al Effect of outcome on physician judgements of appropriateness of care. JAMA 1991; 265: 1957-60</a:t>
            </a:r>
          </a:p>
          <a:p>
            <a:pPr lvl="1">
              <a:buNone/>
              <a:defRPr/>
            </a:pPr>
            <a:endParaRPr lang="en-GB" sz="2000" dirty="0">
              <a:solidFill>
                <a:schemeClr val="tx1">
                  <a:lumMod val="75000"/>
                </a:schemeClr>
              </a:solidFill>
            </a:endParaRPr>
          </a:p>
          <a:p>
            <a:pPr>
              <a:buNone/>
              <a:defRPr/>
            </a:pPr>
            <a:r>
              <a:rPr lang="en-GB" sz="4200" u="sng" dirty="0">
                <a:solidFill>
                  <a:srgbClr val="0070C0"/>
                </a:solidFill>
              </a:rPr>
              <a:t>Hindsight bias</a:t>
            </a:r>
            <a:r>
              <a:rPr lang="en-GB" dirty="0">
                <a:solidFill>
                  <a:srgbClr val="0070C0"/>
                </a:solidFill>
              </a:rPr>
              <a:t>: </a:t>
            </a:r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exaggerated belief that a poor outcome would have been predicted</a:t>
            </a:r>
          </a:p>
          <a:p>
            <a:pPr lvl="1">
              <a:defRPr/>
            </a:pPr>
            <a:r>
              <a:rPr lang="en-GB" sz="2000" dirty="0" err="1">
                <a:solidFill>
                  <a:schemeClr val="tx1">
                    <a:lumMod val="75000"/>
                  </a:schemeClr>
                </a:solidFill>
              </a:rPr>
              <a:t>Henriksen</a:t>
            </a:r>
            <a:r>
              <a:rPr lang="en-GB" sz="2000" dirty="0">
                <a:solidFill>
                  <a:schemeClr val="tx1">
                    <a:lumMod val="75000"/>
                  </a:schemeClr>
                </a:solidFill>
              </a:rPr>
              <a:t> K, Kaplan H. Hindsight bias: outcome knowledge and adaptive learning. </a:t>
            </a:r>
            <a:r>
              <a:rPr lang="en-GB" sz="2000" dirty="0" err="1">
                <a:solidFill>
                  <a:schemeClr val="tx1">
                    <a:lumMod val="75000"/>
                  </a:schemeClr>
                </a:solidFill>
              </a:rPr>
              <a:t>Qual</a:t>
            </a:r>
            <a:r>
              <a:rPr lang="en-GB" sz="20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tx1">
                    <a:lumMod val="75000"/>
                  </a:schemeClr>
                </a:solidFill>
              </a:rPr>
              <a:t>Saf</a:t>
            </a:r>
            <a:r>
              <a:rPr lang="en-GB" sz="2000" dirty="0">
                <a:solidFill>
                  <a:schemeClr val="tx1">
                    <a:lumMod val="75000"/>
                  </a:schemeClr>
                </a:solidFill>
              </a:rPr>
              <a:t> Health Care 2003; 122(</a:t>
            </a:r>
            <a:r>
              <a:rPr lang="en-GB" sz="2000" dirty="0" err="1">
                <a:solidFill>
                  <a:schemeClr val="tx1">
                    <a:lumMod val="75000"/>
                  </a:schemeClr>
                </a:solidFill>
              </a:rPr>
              <a:t>supp</a:t>
            </a:r>
            <a:r>
              <a:rPr lang="en-GB" sz="2000" dirty="0">
                <a:solidFill>
                  <a:schemeClr val="tx1">
                    <a:lumMod val="75000"/>
                  </a:schemeClr>
                </a:solidFill>
              </a:rPr>
              <a:t>) 2): ii 46-50.</a:t>
            </a:r>
          </a:p>
          <a:p>
            <a:pPr lvl="1">
              <a:defRPr/>
            </a:pPr>
            <a:endParaRPr lang="en-GB" sz="2000" dirty="0">
              <a:solidFill>
                <a:schemeClr val="tx1">
                  <a:lumMod val="75000"/>
                </a:schemeClr>
              </a:solidFill>
            </a:endParaRPr>
          </a:p>
          <a:p>
            <a:pPr>
              <a:buNone/>
              <a:defRPr/>
            </a:pPr>
            <a:r>
              <a:rPr lang="en-GB" sz="4500" u="sng" dirty="0">
                <a:solidFill>
                  <a:srgbClr val="0070C0"/>
                </a:solidFill>
              </a:rPr>
              <a:t>‘Group think’</a:t>
            </a:r>
            <a:endParaRPr lang="en-GB" sz="45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85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6626" name="Picture 2" descr="C:\Users\tim\Desktop\NAP5\PHOTOS NAP5 meetings\P10103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4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391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4A397E-0118-4569-BB86-57F59C59DBA2}"/>
              </a:ext>
            </a:extLst>
          </p:cNvPr>
          <p:cNvSpPr/>
          <p:nvPr/>
        </p:nvSpPr>
        <p:spPr>
          <a:xfrm>
            <a:off x="7557053" y="2153248"/>
            <a:ext cx="4045226" cy="319111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7FD9F7-617D-407E-8CAC-6865E5DEC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Structure - clinical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B884EE-E775-4268-8D1C-8A7F40E0C5B3}"/>
              </a:ext>
            </a:extLst>
          </p:cNvPr>
          <p:cNvSpPr/>
          <p:nvPr/>
        </p:nvSpPr>
        <p:spPr>
          <a:xfrm>
            <a:off x="0" y="5625549"/>
            <a:ext cx="12095922" cy="12324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537E9B-41C7-4CFA-A912-D54C2C1D2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74345"/>
            <a:ext cx="10972800" cy="436864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Part A</a:t>
            </a:r>
          </a:p>
          <a:p>
            <a:r>
              <a:rPr lang="en-GB" dirty="0"/>
              <a:t>Immediate clinical management: </a:t>
            </a:r>
          </a:p>
          <a:p>
            <a:pPr lvl="1"/>
            <a:r>
              <a:rPr lang="en-GB" dirty="0"/>
              <a:t>dx, treatment </a:t>
            </a:r>
          </a:p>
          <a:p>
            <a:pPr lvl="1"/>
            <a:r>
              <a:rPr lang="en-GB" dirty="0"/>
              <a:t>speed, completeness</a:t>
            </a:r>
          </a:p>
          <a:p>
            <a:r>
              <a:rPr lang="en-GB" dirty="0"/>
              <a:t>Further management</a:t>
            </a:r>
          </a:p>
          <a:p>
            <a:r>
              <a:rPr lang="en-GB" dirty="0"/>
              <a:t>Referral</a:t>
            </a:r>
          </a:p>
          <a:p>
            <a:r>
              <a:rPr lang="en-GB" dirty="0"/>
              <a:t>Patient outcomes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Part B</a:t>
            </a:r>
          </a:p>
          <a:p>
            <a:r>
              <a:rPr lang="en-GB" dirty="0"/>
              <a:t>Clinic investigation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9AE5976D-E78D-49FF-81B8-540EBB71D063}"/>
              </a:ext>
            </a:extLst>
          </p:cNvPr>
          <p:cNvSpPr txBox="1">
            <a:spLocks/>
          </p:cNvSpPr>
          <p:nvPr/>
        </p:nvSpPr>
        <p:spPr>
          <a:xfrm>
            <a:off x="7762461" y="2329265"/>
            <a:ext cx="3839818" cy="3874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A7B5"/>
              </a:buClr>
              <a:buFont typeface="Arial"/>
              <a:buChar char="•"/>
              <a:defRPr sz="2800" kern="1200">
                <a:solidFill>
                  <a:srgbClr val="3F2A56"/>
                </a:solidFill>
                <a:latin typeface="Century Gothic"/>
                <a:ea typeface="+mn-ea"/>
                <a:cs typeface="Century Gothic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5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A7B5"/>
              </a:buClr>
              <a:buFont typeface="Arial"/>
              <a:buChar char="•"/>
              <a:defRPr sz="2200" kern="1200">
                <a:solidFill>
                  <a:srgbClr val="3F2A56"/>
                </a:solidFill>
                <a:latin typeface="Century Gothic"/>
                <a:ea typeface="+mn-ea"/>
                <a:cs typeface="Century Gothic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rgbClr val="3F2A56"/>
                </a:solidFill>
                <a:latin typeface="Century Gothic"/>
                <a:ea typeface="+mn-ea"/>
                <a:cs typeface="Century Gothic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3F2A56"/>
                </a:solidFill>
                <a:latin typeface="Century Gothic"/>
                <a:ea typeface="+mn-ea"/>
                <a:cs typeface="Century 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solidFill>
                  <a:srgbClr val="FFFF00"/>
                </a:solidFill>
              </a:rPr>
              <a:t>Quality of care</a:t>
            </a:r>
          </a:p>
          <a:p>
            <a:pPr marL="0" indent="0">
              <a:buNone/>
            </a:pPr>
            <a:r>
              <a:rPr lang="en-GB" dirty="0">
                <a:solidFill>
                  <a:srgbClr val="FFFF00"/>
                </a:solidFill>
              </a:rPr>
              <a:t>- Good</a:t>
            </a:r>
          </a:p>
          <a:p>
            <a:pPr marL="0" indent="0">
              <a:buNone/>
            </a:pPr>
            <a:r>
              <a:rPr lang="en-GB" dirty="0">
                <a:solidFill>
                  <a:srgbClr val="FFFF00"/>
                </a:solidFill>
              </a:rPr>
              <a:t>- Good and poor</a:t>
            </a:r>
          </a:p>
          <a:p>
            <a:pPr marL="0" indent="0">
              <a:buNone/>
            </a:pPr>
            <a:r>
              <a:rPr lang="en-GB" dirty="0">
                <a:solidFill>
                  <a:srgbClr val="FFFF00"/>
                </a:solidFill>
              </a:rPr>
              <a:t>- Poor </a:t>
            </a:r>
          </a:p>
          <a:p>
            <a:pPr marL="0" indent="0">
              <a:buNone/>
            </a:pPr>
            <a:r>
              <a:rPr lang="en-GB" dirty="0">
                <a:solidFill>
                  <a:srgbClr val="FFFF00"/>
                </a:solidFill>
              </a:rPr>
              <a:t>- Unassessable</a:t>
            </a:r>
          </a:p>
        </p:txBody>
      </p:sp>
    </p:spTree>
    <p:extLst>
      <p:ext uri="{BB962C8B-B14F-4D97-AF65-F5344CB8AC3E}">
        <p14:creationId xmlns:p14="http://schemas.microsoft.com/office/powerpoint/2010/main" val="898302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68EDD-3F63-45F4-B470-D3C9A05B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9" y="651505"/>
            <a:ext cx="10972800" cy="1143000"/>
          </a:xfrm>
        </p:spPr>
        <p:txBody>
          <a:bodyPr/>
          <a:lstStyle/>
          <a:p>
            <a:r>
              <a:rPr lang="en-GB" dirty="0"/>
              <a:t>Benchmarking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B9760-F1B0-4BE3-ADFC-75997A2EB3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3EB2F4-A51A-4A44-9CC2-3EED1B9C4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5262" y="546493"/>
            <a:ext cx="6480806" cy="502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199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68EDD-3F63-45F4-B470-D3C9A05B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7530" y="546493"/>
            <a:ext cx="3014870" cy="1143000"/>
          </a:xfrm>
        </p:spPr>
        <p:txBody>
          <a:bodyPr/>
          <a:lstStyle/>
          <a:p>
            <a:r>
              <a:rPr lang="en-GB" dirty="0"/>
              <a:t>Outcomes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6DB2E5A-D3ED-4C11-9376-FC85FC42D5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6300"/>
          <a:stretch/>
        </p:blipFill>
        <p:spPr>
          <a:xfrm>
            <a:off x="332499" y="546493"/>
            <a:ext cx="5687979" cy="5218203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4FDC844-C1E1-4670-ABE6-13CC72FF8D32}"/>
              </a:ext>
            </a:extLst>
          </p:cNvPr>
          <p:cNvSpPr txBox="1">
            <a:spLocks/>
          </p:cNvSpPr>
          <p:nvPr/>
        </p:nvSpPr>
        <p:spPr>
          <a:xfrm>
            <a:off x="6096000" y="1872056"/>
            <a:ext cx="5602357" cy="4148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A7B5"/>
              </a:buClr>
              <a:buFont typeface="Arial"/>
              <a:buChar char="•"/>
              <a:defRPr sz="2800" kern="1200">
                <a:solidFill>
                  <a:srgbClr val="3F2A56"/>
                </a:solidFill>
                <a:latin typeface="Century Gothic"/>
                <a:ea typeface="+mn-ea"/>
                <a:cs typeface="Century Gothic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5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A7B5"/>
              </a:buClr>
              <a:buFont typeface="Arial"/>
              <a:buChar char="•"/>
              <a:defRPr sz="2200" kern="1200">
                <a:solidFill>
                  <a:srgbClr val="3F2A56"/>
                </a:solidFill>
                <a:latin typeface="Century Gothic"/>
                <a:ea typeface="+mn-ea"/>
                <a:cs typeface="Century Gothic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rgbClr val="3F2A56"/>
                </a:solidFill>
                <a:latin typeface="Century Gothic"/>
                <a:ea typeface="+mn-ea"/>
                <a:cs typeface="Century Gothic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3F2A56"/>
                </a:solidFill>
                <a:latin typeface="Century Gothic"/>
                <a:ea typeface="+mn-ea"/>
                <a:cs typeface="Century 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Physical harm</a:t>
            </a:r>
          </a:p>
          <a:p>
            <a:pPr lvl="1"/>
            <a:r>
              <a:rPr lang="en-GB" dirty="0"/>
              <a:t>Cardiac, cerebral, renal, respiratory</a:t>
            </a:r>
          </a:p>
          <a:p>
            <a:r>
              <a:rPr lang="en-GB" dirty="0"/>
              <a:t>Psychological harm</a:t>
            </a:r>
          </a:p>
          <a:p>
            <a:pPr lvl="1"/>
            <a:r>
              <a:rPr lang="en-GB" dirty="0"/>
              <a:t>Anxiety, PTSD, mood, movement, behavioural etc</a:t>
            </a:r>
          </a:p>
          <a:p>
            <a:r>
              <a:rPr lang="en-GB" dirty="0"/>
              <a:t>Mild/mod/severe</a:t>
            </a:r>
          </a:p>
        </p:txBody>
      </p:sp>
    </p:spTree>
    <p:extLst>
      <p:ext uri="{BB962C8B-B14F-4D97-AF65-F5344CB8AC3E}">
        <p14:creationId xmlns:p14="http://schemas.microsoft.com/office/powerpoint/2010/main" val="3897885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FD9F7-617D-407E-8CAC-6865E5DEC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74" y="413972"/>
            <a:ext cx="10972800" cy="1143000"/>
          </a:xfrm>
        </p:spPr>
        <p:txBody>
          <a:bodyPr/>
          <a:lstStyle/>
          <a:p>
            <a:r>
              <a:rPr lang="en-GB" dirty="0"/>
              <a:t>Structure - immunology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B884EE-E775-4268-8D1C-8A7F40E0C5B3}"/>
              </a:ext>
            </a:extLst>
          </p:cNvPr>
          <p:cNvSpPr/>
          <p:nvPr/>
        </p:nvSpPr>
        <p:spPr>
          <a:xfrm>
            <a:off x="0" y="5625549"/>
            <a:ext cx="12095922" cy="12324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1817425-EB48-4104-9B81-BD303459EA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153"/>
          <a:stretch/>
        </p:blipFill>
        <p:spPr>
          <a:xfrm>
            <a:off x="1815172" y="1402279"/>
            <a:ext cx="8986556" cy="516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9817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FD9F7-617D-407E-8CAC-6865E5DEC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Structure – culprit identification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B884EE-E775-4268-8D1C-8A7F40E0C5B3}"/>
              </a:ext>
            </a:extLst>
          </p:cNvPr>
          <p:cNvSpPr/>
          <p:nvPr/>
        </p:nvSpPr>
        <p:spPr>
          <a:xfrm>
            <a:off x="0" y="5625549"/>
            <a:ext cx="12095922" cy="12324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4325CC-1220-403A-9D67-CF15A28B9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72056"/>
            <a:ext cx="5910470" cy="4148916"/>
          </a:xfrm>
        </p:spPr>
        <p:txBody>
          <a:bodyPr/>
          <a:lstStyle/>
          <a:p>
            <a:r>
              <a:rPr lang="en-GB" dirty="0"/>
              <a:t>Step 1</a:t>
            </a:r>
          </a:p>
          <a:p>
            <a:pPr lvl="1"/>
            <a:r>
              <a:rPr lang="en-GB" dirty="0"/>
              <a:t>Identify high/intermediate certainty of anaphylaxis</a:t>
            </a:r>
          </a:p>
          <a:p>
            <a:r>
              <a:rPr lang="en-GB" dirty="0"/>
              <a:t>Step 2</a:t>
            </a:r>
          </a:p>
          <a:p>
            <a:pPr lvl="1"/>
            <a:r>
              <a:rPr lang="en-GB" dirty="0"/>
              <a:t>Identify culprits and degree of certainty of each</a:t>
            </a:r>
          </a:p>
          <a:p>
            <a:r>
              <a:rPr lang="en-GB" dirty="0"/>
              <a:t>Step 3</a:t>
            </a:r>
          </a:p>
          <a:p>
            <a:pPr lvl="1"/>
            <a:r>
              <a:rPr lang="en-GB" dirty="0"/>
              <a:t>Classify culprits</a:t>
            </a:r>
          </a:p>
          <a:p>
            <a:endParaRPr lang="en-GB" dirty="0"/>
          </a:p>
          <a:p>
            <a:pPr lvl="1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9C6934-D1AE-46FA-B6E5-3DCEE68FC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9096" y="1594102"/>
            <a:ext cx="5160065" cy="512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947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FD9F7-617D-407E-8CAC-6865E5DEC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Structure – culprit identification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B884EE-E775-4268-8D1C-8A7F40E0C5B3}"/>
              </a:ext>
            </a:extLst>
          </p:cNvPr>
          <p:cNvSpPr/>
          <p:nvPr/>
        </p:nvSpPr>
        <p:spPr>
          <a:xfrm>
            <a:off x="0" y="5625549"/>
            <a:ext cx="12095922" cy="12324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4325CC-1220-403A-9D67-CF15A28B9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72056"/>
            <a:ext cx="5910470" cy="4148916"/>
          </a:xfrm>
        </p:spPr>
        <p:txBody>
          <a:bodyPr/>
          <a:lstStyle/>
          <a:p>
            <a:r>
              <a:rPr lang="en-GB" dirty="0"/>
              <a:t>Step 1</a:t>
            </a:r>
          </a:p>
          <a:p>
            <a:pPr lvl="1"/>
            <a:r>
              <a:rPr lang="en-GB" dirty="0"/>
              <a:t>Identify high/intermediate certainty of anaphylaxis</a:t>
            </a:r>
          </a:p>
          <a:p>
            <a:r>
              <a:rPr lang="en-GB" dirty="0"/>
              <a:t>Step 2</a:t>
            </a:r>
          </a:p>
          <a:p>
            <a:pPr lvl="1"/>
            <a:r>
              <a:rPr lang="en-GB" dirty="0"/>
              <a:t>Identify culprits and degree of certainty of each</a:t>
            </a:r>
          </a:p>
          <a:p>
            <a:r>
              <a:rPr lang="en-GB" dirty="0"/>
              <a:t>Step 3</a:t>
            </a:r>
          </a:p>
          <a:p>
            <a:pPr lvl="1"/>
            <a:r>
              <a:rPr lang="en-GB" dirty="0"/>
              <a:t>Classify culprits</a:t>
            </a:r>
          </a:p>
          <a:p>
            <a:endParaRPr lang="en-GB" dirty="0"/>
          </a:p>
          <a:p>
            <a:pPr lvl="1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9C6934-D1AE-46FA-B6E5-3DCEE68FC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9096" y="1594102"/>
            <a:ext cx="5160065" cy="5127146"/>
          </a:xfrm>
          <a:prstGeom prst="rect">
            <a:avLst/>
          </a:prstGeom>
        </p:spPr>
      </p:pic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30717D22-3B5C-4871-AB9D-8921402248ED}"/>
              </a:ext>
            </a:extLst>
          </p:cNvPr>
          <p:cNvSpPr txBox="1">
            <a:spLocks/>
          </p:cNvSpPr>
          <p:nvPr/>
        </p:nvSpPr>
        <p:spPr>
          <a:xfrm>
            <a:off x="2395330" y="2832652"/>
            <a:ext cx="7225748" cy="261033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A7B5"/>
              </a:buClr>
              <a:buFont typeface="Arial"/>
              <a:buChar char="•"/>
              <a:defRPr sz="2800" kern="1200">
                <a:solidFill>
                  <a:srgbClr val="3F2A56"/>
                </a:solidFill>
                <a:latin typeface="Century Gothic"/>
                <a:ea typeface="+mn-ea"/>
                <a:cs typeface="Century Gothic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5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A7B5"/>
              </a:buClr>
              <a:buFont typeface="Arial"/>
              <a:buChar char="•"/>
              <a:defRPr sz="2200" kern="1200">
                <a:solidFill>
                  <a:srgbClr val="3F2A56"/>
                </a:solidFill>
                <a:latin typeface="Century Gothic"/>
                <a:ea typeface="+mn-ea"/>
                <a:cs typeface="Century Gothic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rgbClr val="3F2A56"/>
                </a:solidFill>
                <a:latin typeface="Century Gothic"/>
                <a:ea typeface="+mn-ea"/>
                <a:cs typeface="Century Gothic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3F2A56"/>
                </a:solidFill>
                <a:latin typeface="Century Gothic"/>
                <a:ea typeface="+mn-ea"/>
                <a:cs typeface="Century 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1400" dirty="0"/>
          </a:p>
          <a:p>
            <a:pPr algn="ctr"/>
            <a:r>
              <a:rPr lang="en-GB" dirty="0"/>
              <a:t>Definite/probable: included</a:t>
            </a:r>
          </a:p>
          <a:p>
            <a:pPr algn="ctr"/>
            <a:r>
              <a:rPr lang="en-GB" dirty="0"/>
              <a:t>Possible/do not list: excluded</a:t>
            </a:r>
          </a:p>
          <a:p>
            <a:endParaRPr lang="en-GB" dirty="0"/>
          </a:p>
          <a:p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0882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8B6FB-3E2C-4072-B8E5-A8EBB1CBC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 phases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A052A-401D-47EF-8C02-6C80B464D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72056"/>
            <a:ext cx="11167068" cy="4148916"/>
          </a:xfrm>
        </p:spPr>
        <p:txBody>
          <a:bodyPr/>
          <a:lstStyle/>
          <a:p>
            <a:r>
              <a:rPr lang="en-GB" dirty="0"/>
              <a:t>Baseline survey of anaesthetists perspectives/experiences</a:t>
            </a:r>
          </a:p>
          <a:p>
            <a:r>
              <a:rPr lang="en-GB" dirty="0"/>
              <a:t>Baseline survey of allergy clinic organisation</a:t>
            </a:r>
          </a:p>
          <a:p>
            <a:r>
              <a:rPr lang="en-GB" dirty="0"/>
              <a:t>Baseline organisational survey (NHS/IS*)</a:t>
            </a:r>
          </a:p>
          <a:p>
            <a:r>
              <a:rPr lang="en-GB" dirty="0"/>
              <a:t>Year long registry (NHS/IS) </a:t>
            </a:r>
            <a:r>
              <a:rPr lang="en-GB" dirty="0">
                <a:solidFill>
                  <a:srgbClr val="00B0F0"/>
                </a:solidFill>
              </a:rPr>
              <a:t>Numerator</a:t>
            </a:r>
          </a:p>
          <a:p>
            <a:r>
              <a:rPr lang="en-GB" dirty="0"/>
              <a:t>Allergen/activity registry </a:t>
            </a:r>
            <a:r>
              <a:rPr lang="en-GB" dirty="0">
                <a:solidFill>
                  <a:srgbClr val="00B0F0"/>
                </a:solidFill>
              </a:rPr>
              <a:t>Denominator</a:t>
            </a:r>
          </a:p>
          <a:p>
            <a:endParaRPr lang="en-GB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GB" sz="1400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*IS=independent sector</a:t>
            </a:r>
          </a:p>
          <a:p>
            <a:endParaRPr lang="en-GB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501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3A420-276A-40FD-9E99-5E434DF9B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0C325-FA12-4860-AB57-732437D84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72056"/>
            <a:ext cx="4303643" cy="4148916"/>
          </a:xfrm>
        </p:spPr>
        <p:txBody>
          <a:bodyPr/>
          <a:lstStyle/>
          <a:p>
            <a:r>
              <a:rPr lang="en-GB" dirty="0"/>
              <a:t>No website problems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6D7257-6EFA-4C4A-99B4-D18D10878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3243" y="1219263"/>
            <a:ext cx="6964018" cy="441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1970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F28B6-15AA-4430-99E4-F9D612991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66981"/>
            <a:ext cx="10972800" cy="1143000"/>
          </a:xfrm>
        </p:spPr>
        <p:txBody>
          <a:bodyPr>
            <a:normAutofit/>
          </a:bodyPr>
          <a:lstStyle/>
          <a:p>
            <a:r>
              <a:rPr lang="en-GB" dirty="0"/>
              <a:t>Final spreadsheet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D95962E-3716-4409-ADDF-97C1A1FC01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826" y="1457582"/>
            <a:ext cx="12108269" cy="386979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5E57A11-19BE-4DD3-84AD-943D532D2BEF}"/>
              </a:ext>
            </a:extLst>
          </p:cNvPr>
          <p:cNvSpPr/>
          <p:nvPr/>
        </p:nvSpPr>
        <p:spPr>
          <a:xfrm>
            <a:off x="4204252" y="2882348"/>
            <a:ext cx="5078896" cy="191825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88AF06-DD15-4CD9-8C97-730ED51D57C1}"/>
              </a:ext>
            </a:extLst>
          </p:cNvPr>
          <p:cNvSpPr/>
          <p:nvPr/>
        </p:nvSpPr>
        <p:spPr>
          <a:xfrm>
            <a:off x="4204252" y="3142931"/>
            <a:ext cx="5198859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800" dirty="0">
                <a:solidFill>
                  <a:srgbClr val="50ABBF"/>
                </a:solidFill>
                <a:ea typeface="+mj-ea"/>
              </a:rPr>
              <a:t>266 x 1555</a:t>
            </a:r>
          </a:p>
          <a:p>
            <a:r>
              <a:rPr lang="en-GB" sz="3800" dirty="0">
                <a:solidFill>
                  <a:srgbClr val="50ABBF"/>
                </a:solidFill>
                <a:ea typeface="+mj-ea"/>
              </a:rPr>
              <a:t>= 430,000 data points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07194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F28B6-15AA-4430-99E4-F9D612991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66981"/>
            <a:ext cx="10972800" cy="1143000"/>
          </a:xfrm>
        </p:spPr>
        <p:txBody>
          <a:bodyPr>
            <a:normAutofit/>
          </a:bodyPr>
          <a:lstStyle/>
          <a:p>
            <a:r>
              <a:rPr lang="en-GB" dirty="0"/>
              <a:t>Final spreadsheet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D95962E-3716-4409-ADDF-97C1A1FC01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826" y="1457582"/>
            <a:ext cx="12108269" cy="386979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688AF06-DD15-4CD9-8C97-730ED51D57C1}"/>
              </a:ext>
            </a:extLst>
          </p:cNvPr>
          <p:cNvSpPr/>
          <p:nvPr/>
        </p:nvSpPr>
        <p:spPr>
          <a:xfrm>
            <a:off x="3170129" y="2176760"/>
            <a:ext cx="5933661" cy="243143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3800" dirty="0">
                <a:solidFill>
                  <a:srgbClr val="50ABBF"/>
                </a:solidFill>
                <a:ea typeface="+mj-ea"/>
              </a:rPr>
              <a:t>Data collection closed </a:t>
            </a:r>
          </a:p>
          <a:p>
            <a:r>
              <a:rPr lang="en-GB" sz="3800" dirty="0">
                <a:solidFill>
                  <a:srgbClr val="50ABBF"/>
                </a:solidFill>
                <a:ea typeface="+mj-ea"/>
              </a:rPr>
              <a:t>- May 2017</a:t>
            </a:r>
          </a:p>
          <a:p>
            <a:r>
              <a:rPr lang="en-GB" sz="3800" dirty="0">
                <a:solidFill>
                  <a:srgbClr val="50ABBF"/>
                </a:solidFill>
                <a:ea typeface="+mj-ea"/>
              </a:rPr>
              <a:t>Report written </a:t>
            </a:r>
          </a:p>
          <a:p>
            <a:r>
              <a:rPr lang="en-GB" sz="3800" dirty="0">
                <a:solidFill>
                  <a:srgbClr val="50ABBF"/>
                </a:solidFill>
                <a:ea typeface="+mj-ea"/>
              </a:rPr>
              <a:t>- Feb 2018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271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6E56C2-28BF-4992-A9DC-D97D0F380DA8}"/>
              </a:ext>
            </a:extLst>
          </p:cNvPr>
          <p:cNvSpPr/>
          <p:nvPr/>
        </p:nvSpPr>
        <p:spPr>
          <a:xfrm>
            <a:off x="149087" y="5267739"/>
            <a:ext cx="11867322" cy="15902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C24A0A-CD55-42D5-8ED5-5EC701AFD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043" y="-12176"/>
            <a:ext cx="4887829" cy="685800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92C1DA9-B2E5-413A-9206-BE6208D956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24948" y="1464390"/>
            <a:ext cx="5337303" cy="12379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649C0F-D75F-4465-A8A0-81130B6CA2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949" y="5615209"/>
            <a:ext cx="5337303" cy="12735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4C6803-46AF-4D2F-87E0-860BB36760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4950" y="-19877"/>
            <a:ext cx="5337302" cy="15283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0755DE-8C9A-404D-92E5-C47686612A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4949" y="4091171"/>
            <a:ext cx="5337303" cy="14932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6576E4-9264-46C2-A84D-AEBCC1C4A0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24947" y="2627771"/>
            <a:ext cx="5337303" cy="153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32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8B6FB-3E2C-4072-B8E5-A8EBB1CBC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 phases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A052A-401D-47EF-8C02-6C80B464D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89493"/>
            <a:ext cx="11167068" cy="4148916"/>
          </a:xfrm>
        </p:spPr>
        <p:txBody>
          <a:bodyPr/>
          <a:lstStyle/>
          <a:p>
            <a:r>
              <a:rPr lang="en-GB" dirty="0"/>
              <a:t>Baseline survey of anaesthetists perspectives/experiences</a:t>
            </a:r>
          </a:p>
          <a:p>
            <a:pPr lvl="1"/>
            <a:r>
              <a:rPr lang="en-GB" dirty="0">
                <a:highlight>
                  <a:srgbClr val="FFFF00"/>
                </a:highlight>
              </a:rPr>
              <a:t>11,000 anaesthetists</a:t>
            </a:r>
          </a:p>
          <a:p>
            <a:r>
              <a:rPr lang="en-GB" dirty="0"/>
              <a:t>Baseline survey of allergy clinic organisation</a:t>
            </a:r>
          </a:p>
          <a:p>
            <a:r>
              <a:rPr lang="en-GB" dirty="0"/>
              <a:t>Baseline organisational survey (NHS/IS)</a:t>
            </a:r>
          </a:p>
          <a:p>
            <a:r>
              <a:rPr lang="en-GB" dirty="0"/>
              <a:t>Year long registry (NHS/IS) </a:t>
            </a:r>
            <a:r>
              <a:rPr lang="en-GB" dirty="0">
                <a:solidFill>
                  <a:srgbClr val="00B0F0"/>
                </a:solidFill>
              </a:rPr>
              <a:t>Numerator</a:t>
            </a:r>
          </a:p>
          <a:p>
            <a:pPr lvl="1"/>
            <a:r>
              <a:rPr lang="en-GB" dirty="0">
                <a:highlight>
                  <a:srgbClr val="FFFF00"/>
                </a:highlight>
              </a:rPr>
              <a:t>All NHS hospitals</a:t>
            </a:r>
          </a:p>
          <a:p>
            <a:r>
              <a:rPr lang="en-GB" dirty="0"/>
              <a:t>Allergen/activity registry </a:t>
            </a:r>
            <a:r>
              <a:rPr lang="en-GB" dirty="0">
                <a:solidFill>
                  <a:srgbClr val="00B0F0"/>
                </a:solidFill>
              </a:rPr>
              <a:t>Denominator</a:t>
            </a:r>
          </a:p>
          <a:p>
            <a:pPr lvl="1"/>
            <a:r>
              <a:rPr lang="en-GB" dirty="0">
                <a:highlight>
                  <a:srgbClr val="FFFF00"/>
                </a:highlight>
              </a:rPr>
              <a:t>96%</a:t>
            </a:r>
          </a:p>
          <a:p>
            <a:endParaRPr lang="en-GB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400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9BC29-2BA2-4332-B1BF-37DE08F66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Set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FA071-9ABC-4A50-8E9C-140428BF1D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Local reporter </a:t>
            </a:r>
          </a:p>
          <a:p>
            <a:pPr lvl="1"/>
            <a:r>
              <a:rPr lang="en-GB" dirty="0"/>
              <a:t>Consultant anaesthetist</a:t>
            </a:r>
          </a:p>
          <a:p>
            <a:pPr lvl="1"/>
            <a:r>
              <a:rPr lang="en-GB" dirty="0"/>
              <a:t>Every participating hospital</a:t>
            </a:r>
          </a:p>
          <a:p>
            <a:pPr lvl="1"/>
            <a:r>
              <a:rPr lang="en-GB" dirty="0"/>
              <a:t>Heartbeat of the project</a:t>
            </a:r>
          </a:p>
        </p:txBody>
      </p:sp>
    </p:spTree>
    <p:extLst>
      <p:ext uri="{BB962C8B-B14F-4D97-AF65-F5344CB8AC3E}">
        <p14:creationId xmlns:p14="http://schemas.microsoft.com/office/powerpoint/2010/main" val="2791138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7B901-3685-4EE5-9FD4-1492C3861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CEE31-54EE-40CE-87A7-DB465620F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72056"/>
            <a:ext cx="5302884" cy="4148916"/>
          </a:xfrm>
        </p:spPr>
        <p:txBody>
          <a:bodyPr/>
          <a:lstStyle/>
          <a:p>
            <a:r>
              <a:rPr lang="en-GB" dirty="0"/>
              <a:t>Peri-operative</a:t>
            </a:r>
          </a:p>
          <a:p>
            <a:pPr lvl="1"/>
            <a:r>
              <a:rPr lang="en-GB" dirty="0"/>
              <a:t>any case involving an anaesthetist and a procedure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D35DC8-61EB-4449-978C-B89449040BD3}"/>
              </a:ext>
            </a:extLst>
          </p:cNvPr>
          <p:cNvSpPr/>
          <p:nvPr/>
        </p:nvSpPr>
        <p:spPr>
          <a:xfrm>
            <a:off x="77638" y="5555411"/>
            <a:ext cx="12042475" cy="13025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154129-D1BF-40B3-A1CA-3E3A4A378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5985" y="462270"/>
            <a:ext cx="6000627" cy="639573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B3870E1-1B02-4E31-ABD5-2FE73D27BC32}"/>
              </a:ext>
            </a:extLst>
          </p:cNvPr>
          <p:cNvSpPr/>
          <p:nvPr/>
        </p:nvSpPr>
        <p:spPr>
          <a:xfrm>
            <a:off x="6215269" y="2981739"/>
            <a:ext cx="5635562" cy="37503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0580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7B901-3685-4EE5-9FD4-1492C3861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Inclusion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76BDCEC-001E-4431-B4F4-B2266753E5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8888" y="1545385"/>
            <a:ext cx="8411468" cy="47661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2D35DC8-61EB-4449-978C-B89449040BD3}"/>
              </a:ext>
            </a:extLst>
          </p:cNvPr>
          <p:cNvSpPr/>
          <p:nvPr/>
        </p:nvSpPr>
        <p:spPr>
          <a:xfrm>
            <a:off x="77638" y="5555411"/>
            <a:ext cx="12042475" cy="13025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400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6EA0D-0A8A-47DA-BA4C-4B6CB2B55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BB837-945D-44FB-9786-9E1595A5F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2C70A5-500E-43BA-A81E-33251054F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256" y="0"/>
            <a:ext cx="49054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065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24B89-193D-4ABB-AB48-C10CAD119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Reporting and the firewall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26132-ECBF-4F6F-A8FF-36A95DAA2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Request to report</a:t>
            </a:r>
          </a:p>
          <a:p>
            <a:r>
              <a:rPr lang="en-GB" dirty="0"/>
              <a:t>Screening questions</a:t>
            </a:r>
          </a:p>
          <a:p>
            <a:r>
              <a:rPr lang="en-GB" dirty="0"/>
              <a:t>Release of access code and password</a:t>
            </a:r>
          </a:p>
          <a:p>
            <a:r>
              <a:rPr lang="en-GB" dirty="0"/>
              <a:t>Secure encrypted website</a:t>
            </a:r>
          </a:p>
          <a:p>
            <a:r>
              <a:rPr lang="en-GB" dirty="0"/>
              <a:t>Tracking progress without content access</a:t>
            </a:r>
          </a:p>
          <a:p>
            <a:r>
              <a:rPr lang="en-GB" dirty="0"/>
              <a:t>Final report to NH</a:t>
            </a:r>
          </a:p>
          <a:p>
            <a:r>
              <a:rPr lang="en-GB" dirty="0"/>
              <a:t>Moderator</a:t>
            </a:r>
          </a:p>
        </p:txBody>
      </p:sp>
    </p:spTree>
    <p:extLst>
      <p:ext uri="{BB962C8B-B14F-4D97-AF65-F5344CB8AC3E}">
        <p14:creationId xmlns:p14="http://schemas.microsoft.com/office/powerpoint/2010/main" val="162962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9AABD-3304-42E5-B423-7916BF0B1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49C8BC-EF52-4706-BB72-57BA32DA2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2652" y="1936141"/>
            <a:ext cx="5178287" cy="2844581"/>
          </a:xfrm>
          <a:solidFill>
            <a:srgbClr val="92D050"/>
          </a:solidFill>
        </p:spPr>
        <p:txBody>
          <a:bodyPr/>
          <a:lstStyle/>
          <a:p>
            <a:pPr marL="0" indent="0">
              <a:buNone/>
            </a:pPr>
            <a:r>
              <a:rPr lang="en-GB" dirty="0"/>
              <a:t>Monthly meetings</a:t>
            </a:r>
          </a:p>
          <a:p>
            <a:pPr lvl="1"/>
            <a:r>
              <a:rPr lang="en-GB" dirty="0"/>
              <a:t>Organisational/planning</a:t>
            </a:r>
          </a:p>
          <a:p>
            <a:pPr lvl="1"/>
            <a:r>
              <a:rPr lang="en-GB" dirty="0"/>
              <a:t>Case review</a:t>
            </a:r>
          </a:p>
          <a:p>
            <a:pPr lvl="1"/>
            <a:r>
              <a:rPr lang="en-GB" dirty="0"/>
              <a:t>Data review</a:t>
            </a:r>
          </a:p>
          <a:p>
            <a:pPr lvl="1"/>
            <a:r>
              <a:rPr lang="en-GB" dirty="0"/>
              <a:t>Report writing and review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07BAFBF-CAF4-422F-AE97-91FE5D04A619}"/>
              </a:ext>
            </a:extLst>
          </p:cNvPr>
          <p:cNvSpPr txBox="1">
            <a:spLocks/>
          </p:cNvSpPr>
          <p:nvPr/>
        </p:nvSpPr>
        <p:spPr>
          <a:xfrm>
            <a:off x="606287" y="1649736"/>
            <a:ext cx="10972800" cy="4148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A7B5"/>
              </a:buClr>
              <a:buFont typeface="Arial"/>
              <a:buChar char="•"/>
              <a:defRPr sz="2800" kern="1200">
                <a:solidFill>
                  <a:srgbClr val="3F2A56"/>
                </a:solidFill>
                <a:latin typeface="Century Gothic"/>
                <a:ea typeface="+mn-ea"/>
                <a:cs typeface="Century Gothic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5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A7B5"/>
              </a:buClr>
              <a:buFont typeface="Arial"/>
              <a:buChar char="•"/>
              <a:defRPr sz="2200" kern="1200">
                <a:solidFill>
                  <a:srgbClr val="3F2A56"/>
                </a:solidFill>
                <a:latin typeface="Century Gothic"/>
                <a:ea typeface="+mn-ea"/>
                <a:cs typeface="Century Gothic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rgbClr val="3F2A56"/>
                </a:solidFill>
                <a:latin typeface="Century Gothic"/>
                <a:ea typeface="+mn-ea"/>
                <a:cs typeface="Century Gothic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3F2A56"/>
                </a:solidFill>
                <a:latin typeface="Century Gothic"/>
                <a:ea typeface="+mn-ea"/>
                <a:cs typeface="Century 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Multidisciplinary</a:t>
            </a:r>
          </a:p>
          <a:p>
            <a:pPr lvl="1"/>
            <a:r>
              <a:rPr lang="en-GB" dirty="0"/>
              <a:t>Allergy/clinical immunology</a:t>
            </a:r>
          </a:p>
          <a:p>
            <a:pPr lvl="1"/>
            <a:r>
              <a:rPr lang="en-GB" dirty="0"/>
              <a:t>Anaesthesia and subspecialties</a:t>
            </a:r>
          </a:p>
          <a:p>
            <a:pPr lvl="1"/>
            <a:r>
              <a:rPr lang="en-GB" dirty="0"/>
              <a:t>Critical care</a:t>
            </a:r>
          </a:p>
          <a:p>
            <a:pPr lvl="1"/>
            <a:r>
              <a:rPr lang="en-GB" dirty="0"/>
              <a:t>Lay members</a:t>
            </a:r>
          </a:p>
          <a:p>
            <a:pPr lvl="1"/>
            <a:r>
              <a:rPr lang="en-GB" dirty="0"/>
              <a:t>Allergy charities</a:t>
            </a:r>
          </a:p>
          <a:p>
            <a:pPr marL="0" indent="0">
              <a:buNone/>
            </a:pPr>
            <a:r>
              <a:rPr lang="en-GB" dirty="0"/>
              <a:t>25 members</a:t>
            </a:r>
          </a:p>
          <a:p>
            <a:pPr marL="57150" indent="0">
              <a:buNone/>
            </a:pPr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8380355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Theme2016">
  <a:themeElements>
    <a:clrScheme name="RCoA Branding 2016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291F51"/>
      </a:accent1>
      <a:accent2>
        <a:srgbClr val="50ABBF"/>
      </a:accent2>
      <a:accent3>
        <a:srgbClr val="8A5D9A"/>
      </a:accent3>
      <a:accent4>
        <a:srgbClr val="83B9E2"/>
      </a:accent4>
      <a:accent5>
        <a:srgbClr val="CD6084"/>
      </a:accent5>
      <a:accent6>
        <a:srgbClr val="888A88"/>
      </a:accent6>
      <a:hlink>
        <a:srgbClr val="50ABBF"/>
      </a:hlink>
      <a:folHlink>
        <a:srgbClr val="8A5D9A"/>
      </a:folHlink>
    </a:clrScheme>
    <a:fontScheme name="RCoA Branding Fonts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1745</TotalTime>
  <Words>424</Words>
  <Application>Microsoft Office PowerPoint</Application>
  <PresentationFormat>Widescreen</PresentationFormat>
  <Paragraphs>141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Century Gothic</vt:lpstr>
      <vt:lpstr>PowerpointTheme2016</vt:lpstr>
      <vt:lpstr>Methods m Tim Cook Director of NAP program Consultant Anaesthesia/Intensive Care, Bath</vt:lpstr>
      <vt:lpstr>5 phases</vt:lpstr>
      <vt:lpstr>5 phases</vt:lpstr>
      <vt:lpstr>Set up</vt:lpstr>
      <vt:lpstr>Inclusion</vt:lpstr>
      <vt:lpstr>Inclusion</vt:lpstr>
      <vt:lpstr>PowerPoint Presentation</vt:lpstr>
      <vt:lpstr>Reporting and the firewall</vt:lpstr>
      <vt:lpstr>Panel</vt:lpstr>
      <vt:lpstr>Review</vt:lpstr>
      <vt:lpstr>Big group - moderation</vt:lpstr>
      <vt:lpstr>PowerPoint Presentation</vt:lpstr>
      <vt:lpstr>PowerPoint Presentation</vt:lpstr>
      <vt:lpstr>Structure - clinical</vt:lpstr>
      <vt:lpstr>Benchmarking</vt:lpstr>
      <vt:lpstr>Outcomes</vt:lpstr>
      <vt:lpstr>Structure - immunology</vt:lpstr>
      <vt:lpstr>Structure – culprit identification</vt:lpstr>
      <vt:lpstr>Structure – culprit identification</vt:lpstr>
      <vt:lpstr>PowerPoint Presentation</vt:lpstr>
      <vt:lpstr>Final spreadsheet</vt:lpstr>
      <vt:lpstr>Final spreadsheet</vt:lpstr>
      <vt:lpstr>PowerPoint Presentation</vt:lpstr>
    </vt:vector>
  </TitlesOfParts>
  <Company>RCoA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on two lines Name Title</dc:title>
  <dc:creator>Laura Farmer</dc:creator>
  <cp:lastModifiedBy>Laura Farmer</cp:lastModifiedBy>
  <cp:revision>43</cp:revision>
  <dcterms:created xsi:type="dcterms:W3CDTF">2018-04-06T08:51:48Z</dcterms:created>
  <dcterms:modified xsi:type="dcterms:W3CDTF">2018-05-17T11:09:35Z</dcterms:modified>
</cp:coreProperties>
</file>